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494422-B25E-4552-A768-1DE6A496022E}"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F1A7B-00D4-4C22-8234-E548EC4E009A}" type="slidenum">
              <a:rPr lang="en-US" smtClean="0"/>
              <a:t>‹#›</a:t>
            </a:fld>
            <a:endParaRPr lang="en-US"/>
          </a:p>
        </p:txBody>
      </p:sp>
    </p:spTree>
    <p:extLst>
      <p:ext uri="{BB962C8B-B14F-4D97-AF65-F5344CB8AC3E}">
        <p14:creationId xmlns:p14="http://schemas.microsoft.com/office/powerpoint/2010/main" val="1474597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494422-B25E-4552-A768-1DE6A496022E}"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F1A7B-00D4-4C22-8234-E548EC4E009A}" type="slidenum">
              <a:rPr lang="en-US" smtClean="0"/>
              <a:t>‹#›</a:t>
            </a:fld>
            <a:endParaRPr lang="en-US"/>
          </a:p>
        </p:txBody>
      </p:sp>
    </p:spTree>
    <p:extLst>
      <p:ext uri="{BB962C8B-B14F-4D97-AF65-F5344CB8AC3E}">
        <p14:creationId xmlns:p14="http://schemas.microsoft.com/office/powerpoint/2010/main" val="63736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494422-B25E-4552-A768-1DE6A496022E}"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F1A7B-00D4-4C22-8234-E548EC4E009A}" type="slidenum">
              <a:rPr lang="en-US" smtClean="0"/>
              <a:t>‹#›</a:t>
            </a:fld>
            <a:endParaRPr lang="en-US"/>
          </a:p>
        </p:txBody>
      </p:sp>
    </p:spTree>
    <p:extLst>
      <p:ext uri="{BB962C8B-B14F-4D97-AF65-F5344CB8AC3E}">
        <p14:creationId xmlns:p14="http://schemas.microsoft.com/office/powerpoint/2010/main" val="23966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494422-B25E-4552-A768-1DE6A496022E}"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F1A7B-00D4-4C22-8234-E548EC4E009A}" type="slidenum">
              <a:rPr lang="en-US" smtClean="0"/>
              <a:t>‹#›</a:t>
            </a:fld>
            <a:endParaRPr lang="en-US"/>
          </a:p>
        </p:txBody>
      </p:sp>
    </p:spTree>
    <p:extLst>
      <p:ext uri="{BB962C8B-B14F-4D97-AF65-F5344CB8AC3E}">
        <p14:creationId xmlns:p14="http://schemas.microsoft.com/office/powerpoint/2010/main" val="112254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494422-B25E-4552-A768-1DE6A496022E}"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F1A7B-00D4-4C22-8234-E548EC4E009A}" type="slidenum">
              <a:rPr lang="en-US" smtClean="0"/>
              <a:t>‹#›</a:t>
            </a:fld>
            <a:endParaRPr lang="en-US"/>
          </a:p>
        </p:txBody>
      </p:sp>
    </p:spTree>
    <p:extLst>
      <p:ext uri="{BB962C8B-B14F-4D97-AF65-F5344CB8AC3E}">
        <p14:creationId xmlns:p14="http://schemas.microsoft.com/office/powerpoint/2010/main" val="1685928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494422-B25E-4552-A768-1DE6A496022E}"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F1A7B-00D4-4C22-8234-E548EC4E009A}" type="slidenum">
              <a:rPr lang="en-US" smtClean="0"/>
              <a:t>‹#›</a:t>
            </a:fld>
            <a:endParaRPr lang="en-US"/>
          </a:p>
        </p:txBody>
      </p:sp>
    </p:spTree>
    <p:extLst>
      <p:ext uri="{BB962C8B-B14F-4D97-AF65-F5344CB8AC3E}">
        <p14:creationId xmlns:p14="http://schemas.microsoft.com/office/powerpoint/2010/main" val="113793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494422-B25E-4552-A768-1DE6A496022E}" type="datetimeFigureOut">
              <a:rPr lang="en-US" smtClean="0"/>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9F1A7B-00D4-4C22-8234-E548EC4E009A}" type="slidenum">
              <a:rPr lang="en-US" smtClean="0"/>
              <a:t>‹#›</a:t>
            </a:fld>
            <a:endParaRPr lang="en-US"/>
          </a:p>
        </p:txBody>
      </p:sp>
    </p:spTree>
    <p:extLst>
      <p:ext uri="{BB962C8B-B14F-4D97-AF65-F5344CB8AC3E}">
        <p14:creationId xmlns:p14="http://schemas.microsoft.com/office/powerpoint/2010/main" val="1088277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494422-B25E-4552-A768-1DE6A496022E}" type="datetimeFigureOut">
              <a:rPr lang="en-US" smtClean="0"/>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9F1A7B-00D4-4C22-8234-E548EC4E009A}" type="slidenum">
              <a:rPr lang="en-US" smtClean="0"/>
              <a:t>‹#›</a:t>
            </a:fld>
            <a:endParaRPr lang="en-US"/>
          </a:p>
        </p:txBody>
      </p:sp>
    </p:spTree>
    <p:extLst>
      <p:ext uri="{BB962C8B-B14F-4D97-AF65-F5344CB8AC3E}">
        <p14:creationId xmlns:p14="http://schemas.microsoft.com/office/powerpoint/2010/main" val="3103623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494422-B25E-4552-A768-1DE6A496022E}" type="datetimeFigureOut">
              <a:rPr lang="en-US" smtClean="0"/>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9F1A7B-00D4-4C22-8234-E548EC4E009A}" type="slidenum">
              <a:rPr lang="en-US" smtClean="0"/>
              <a:t>‹#›</a:t>
            </a:fld>
            <a:endParaRPr lang="en-US"/>
          </a:p>
        </p:txBody>
      </p:sp>
    </p:spTree>
    <p:extLst>
      <p:ext uri="{BB962C8B-B14F-4D97-AF65-F5344CB8AC3E}">
        <p14:creationId xmlns:p14="http://schemas.microsoft.com/office/powerpoint/2010/main" val="553309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494422-B25E-4552-A768-1DE6A496022E}"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F1A7B-00D4-4C22-8234-E548EC4E009A}" type="slidenum">
              <a:rPr lang="en-US" smtClean="0"/>
              <a:t>‹#›</a:t>
            </a:fld>
            <a:endParaRPr lang="en-US"/>
          </a:p>
        </p:txBody>
      </p:sp>
    </p:spTree>
    <p:extLst>
      <p:ext uri="{BB962C8B-B14F-4D97-AF65-F5344CB8AC3E}">
        <p14:creationId xmlns:p14="http://schemas.microsoft.com/office/powerpoint/2010/main" val="3579948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494422-B25E-4552-A768-1DE6A496022E}"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F1A7B-00D4-4C22-8234-E548EC4E009A}" type="slidenum">
              <a:rPr lang="en-US" smtClean="0"/>
              <a:t>‹#›</a:t>
            </a:fld>
            <a:endParaRPr lang="en-US"/>
          </a:p>
        </p:txBody>
      </p:sp>
    </p:spTree>
    <p:extLst>
      <p:ext uri="{BB962C8B-B14F-4D97-AF65-F5344CB8AC3E}">
        <p14:creationId xmlns:p14="http://schemas.microsoft.com/office/powerpoint/2010/main" val="2081704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494422-B25E-4552-A768-1DE6A496022E}" type="datetimeFigureOut">
              <a:rPr lang="en-US" smtClean="0"/>
              <a:t>1/19/2017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F1A7B-00D4-4C22-8234-E548EC4E009A}" type="slidenum">
              <a:rPr lang="en-US" smtClean="0"/>
              <a:t>‹#›</a:t>
            </a:fld>
            <a:endParaRPr lang="en-US"/>
          </a:p>
        </p:txBody>
      </p:sp>
    </p:spTree>
    <p:extLst>
      <p:ext uri="{BB962C8B-B14F-4D97-AF65-F5344CB8AC3E}">
        <p14:creationId xmlns:p14="http://schemas.microsoft.com/office/powerpoint/2010/main" val="123181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7.gif"/><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81000"/>
            <a:ext cx="6629400"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Tiết</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kiệm</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năng</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lượng</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là</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gì</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174171" y="1074502"/>
            <a:ext cx="8839200" cy="3785652"/>
          </a:xfrm>
          <a:prstGeom prst="rect">
            <a:avLst/>
          </a:prstGeom>
        </p:spPr>
        <p:txBody>
          <a:bodyPr wrap="square">
            <a:spAutoFit/>
          </a:bodyPr>
          <a:lstStyle/>
          <a:p>
            <a:r>
              <a:rPr lang="vi-VN" sz="2000" dirty="0" smtClean="0"/>
              <a:t>Tiết kiệm năng lượng</a:t>
            </a:r>
            <a:r>
              <a:rPr lang="en-US" sz="2000" dirty="0" smtClean="0"/>
              <a:t> ( TKNL )</a:t>
            </a:r>
            <a:r>
              <a:rPr lang="vi-VN" sz="2000" dirty="0" smtClean="0"/>
              <a:t> là sử dụng năng lượng tiết kiệm và hiệu quả.</a:t>
            </a:r>
          </a:p>
          <a:p>
            <a:endParaRPr lang="vi-VN" sz="2000" dirty="0" smtClean="0"/>
          </a:p>
          <a:p>
            <a:r>
              <a:rPr lang="vi-VN" sz="2000" dirty="0" smtClean="0"/>
              <a:t>TKNL tích cực được định nghĩa là thực hiện những thay đổi thường xuyên thông qua đo lường giám sát và kiểm soát mức độ sử dụng năng lượng.</a:t>
            </a:r>
          </a:p>
          <a:p>
            <a:endParaRPr lang="vi-VN" sz="2000" dirty="0" smtClean="0"/>
          </a:p>
          <a:p>
            <a:r>
              <a:rPr lang="vi-VN" sz="2000" dirty="0" smtClean="0"/>
              <a:t>TKNL thụ động là triển khai các biện pháp chống suy hao nhiệt, sử dụng các thiết bị tiêu thụ ít năng lượng.</a:t>
            </a:r>
          </a:p>
          <a:p>
            <a:endParaRPr lang="vi-VN" sz="2000" dirty="0" smtClean="0"/>
          </a:p>
          <a:p>
            <a:r>
              <a:rPr lang="vi-VN" sz="2000" dirty="0" smtClean="0"/>
              <a:t>Sử dụng thiết bị và máy móc tiết kiệm năng lượng như chiếu sáng tiết kiệm có tầm quan trọng sống còn, nhưng vẫn chưa đủ. Nếu được kiểm soát phù hợp, những biện pháp này thông thường chỉ chống lại mất mát năng lượng thay vì thực sự giảm năng lượng tiêu thụ và cách sử dụng năng lượng.</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273" y="4893557"/>
            <a:ext cx="2997654" cy="1928903"/>
          </a:xfrm>
          <a:prstGeom prst="rect">
            <a:avLst/>
          </a:prstGeom>
        </p:spPr>
      </p:pic>
    </p:spTree>
    <p:extLst>
      <p:ext uri="{BB962C8B-B14F-4D97-AF65-F5344CB8AC3E}">
        <p14:creationId xmlns:p14="http://schemas.microsoft.com/office/powerpoint/2010/main" val="114587896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3220"/>
          </a:xfrm>
          <a:prstGeom prst="rect">
            <a:avLst/>
          </a:prstGeom>
          <a:noFill/>
        </p:spPr>
        <p:txBody>
          <a:bodyPr wrap="square" rtlCol="0">
            <a:spAutoFit/>
          </a:bodyPr>
          <a:lstStyle/>
          <a:p>
            <a:pPr algn="ctr"/>
            <a:r>
              <a:rPr lang="en-US" sz="2800" dirty="0" err="1" smtClean="0"/>
              <a:t>Đây</a:t>
            </a:r>
            <a:r>
              <a:rPr lang="en-US" sz="2800" dirty="0" smtClean="0"/>
              <a:t> </a:t>
            </a:r>
            <a:r>
              <a:rPr lang="en-US" sz="2800" dirty="0" err="1" smtClean="0"/>
              <a:t>là</a:t>
            </a:r>
            <a:r>
              <a:rPr lang="en-US" sz="2800" dirty="0" smtClean="0"/>
              <a:t> </a:t>
            </a:r>
            <a:r>
              <a:rPr lang="en-US" sz="2800" dirty="0" err="1" smtClean="0"/>
              <a:t>những</a:t>
            </a:r>
            <a:r>
              <a:rPr lang="en-US" sz="2800" dirty="0" smtClean="0"/>
              <a:t> </a:t>
            </a:r>
            <a:r>
              <a:rPr lang="en-US" sz="2800" dirty="0" err="1" smtClean="0"/>
              <a:t>hình</a:t>
            </a:r>
            <a:r>
              <a:rPr lang="en-US" sz="2800" dirty="0" smtClean="0"/>
              <a:t> </a:t>
            </a:r>
            <a:r>
              <a:rPr lang="en-US" sz="2800" dirty="0" err="1" smtClean="0"/>
              <a:t>ảnh</a:t>
            </a:r>
            <a:r>
              <a:rPr lang="en-US" sz="2800" dirty="0" smtClean="0"/>
              <a:t> </a:t>
            </a:r>
            <a:r>
              <a:rPr lang="en-US" sz="2800" dirty="0" err="1" smtClean="0"/>
              <a:t>khuyến</a:t>
            </a:r>
            <a:r>
              <a:rPr lang="en-US" sz="2800" dirty="0" smtClean="0"/>
              <a:t> </a:t>
            </a:r>
            <a:r>
              <a:rPr lang="en-US" sz="2800" dirty="0" err="1" smtClean="0"/>
              <a:t>khích</a:t>
            </a:r>
            <a:r>
              <a:rPr lang="en-US" sz="2800" dirty="0" smtClean="0"/>
              <a:t> </a:t>
            </a:r>
            <a:r>
              <a:rPr lang="en-US" sz="2800" dirty="0" err="1" smtClean="0"/>
              <a:t>tiết</a:t>
            </a:r>
            <a:r>
              <a:rPr lang="en-US" sz="2800" dirty="0" smtClean="0"/>
              <a:t> </a:t>
            </a:r>
            <a:r>
              <a:rPr lang="en-US" sz="2800" dirty="0" err="1" smtClean="0"/>
              <a:t>kiệm</a:t>
            </a:r>
            <a:r>
              <a:rPr lang="en-US" sz="2800" dirty="0" smtClean="0"/>
              <a:t> </a:t>
            </a:r>
            <a:r>
              <a:rPr lang="en-US" sz="2800" dirty="0" err="1" smtClean="0"/>
              <a:t>năng</a:t>
            </a:r>
            <a:r>
              <a:rPr lang="en-US" sz="2800" dirty="0" smtClean="0"/>
              <a:t> </a:t>
            </a:r>
            <a:r>
              <a:rPr lang="en-US" sz="2800" dirty="0" err="1" smtClean="0"/>
              <a:t>lượng</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5300"/>
            <a:ext cx="4572000" cy="31623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95301"/>
            <a:ext cx="4433455" cy="31623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57601"/>
            <a:ext cx="4572000" cy="320732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3657601"/>
            <a:ext cx="4572000" cy="3207326"/>
          </a:xfrm>
          <a:prstGeom prst="rect">
            <a:avLst/>
          </a:prstGeom>
        </p:spPr>
      </p:pic>
    </p:spTree>
    <p:extLst>
      <p:ext uri="{BB962C8B-B14F-4D97-AF65-F5344CB8AC3E}">
        <p14:creationId xmlns:p14="http://schemas.microsoft.com/office/powerpoint/2010/main" val="335450575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830997"/>
          </a:xfrm>
          <a:prstGeom prst="rect">
            <a:avLst/>
          </a:prstGeom>
          <a:noFill/>
        </p:spPr>
        <p:txBody>
          <a:bodyPr wrap="square" rtlCol="0">
            <a:spAutoFit/>
          </a:bodyPr>
          <a:lstStyle/>
          <a:p>
            <a:pPr algn="ctr"/>
            <a:r>
              <a:rPr lang="en-US" sz="2400" dirty="0" err="1" smtClean="0"/>
              <a:t>Trên</a:t>
            </a:r>
            <a:r>
              <a:rPr lang="en-US" sz="2400" dirty="0" smtClean="0"/>
              <a:t> </a:t>
            </a:r>
            <a:r>
              <a:rPr lang="en-US" sz="2400" dirty="0" err="1" smtClean="0"/>
              <a:t>thế</a:t>
            </a:r>
            <a:r>
              <a:rPr lang="en-US" sz="2400" dirty="0" smtClean="0"/>
              <a:t> </a:t>
            </a:r>
            <a:r>
              <a:rPr lang="en-US" sz="2400" dirty="0" err="1" smtClean="0"/>
              <a:t>giới</a:t>
            </a:r>
            <a:r>
              <a:rPr lang="en-US" sz="2400" dirty="0" smtClean="0"/>
              <a:t> </a:t>
            </a:r>
            <a:r>
              <a:rPr lang="en-US" sz="2400" dirty="0" err="1" smtClean="0"/>
              <a:t>đã</a:t>
            </a:r>
            <a:r>
              <a:rPr lang="en-US" sz="2400" dirty="0" smtClean="0"/>
              <a:t> </a:t>
            </a:r>
            <a:r>
              <a:rPr lang="en-US" sz="2400" dirty="0" err="1" smtClean="0"/>
              <a:t>có</a:t>
            </a:r>
            <a:r>
              <a:rPr lang="en-US" sz="2400" dirty="0" smtClean="0"/>
              <a:t> </a:t>
            </a:r>
            <a:r>
              <a:rPr lang="en-US" sz="2400" dirty="0" err="1" smtClean="0"/>
              <a:t>nhiều</a:t>
            </a:r>
            <a:r>
              <a:rPr lang="en-US" sz="2400" dirty="0" smtClean="0"/>
              <a:t> </a:t>
            </a:r>
            <a:r>
              <a:rPr lang="en-US" sz="2400" dirty="0" err="1" smtClean="0"/>
              <a:t>sản</a:t>
            </a:r>
            <a:r>
              <a:rPr lang="en-US" sz="2400" dirty="0" smtClean="0"/>
              <a:t> </a:t>
            </a:r>
            <a:r>
              <a:rPr lang="en-US" sz="2400" dirty="0" err="1" smtClean="0"/>
              <a:t>phẩm</a:t>
            </a:r>
            <a:r>
              <a:rPr lang="en-US" sz="2400" dirty="0" smtClean="0"/>
              <a:t> </a:t>
            </a:r>
            <a:r>
              <a:rPr lang="en-US" sz="2400" dirty="0" err="1" smtClean="0"/>
              <a:t>tiết</a:t>
            </a:r>
            <a:r>
              <a:rPr lang="en-US" sz="2400" dirty="0" smtClean="0"/>
              <a:t> </a:t>
            </a:r>
            <a:r>
              <a:rPr lang="en-US" sz="2400" dirty="0" err="1" smtClean="0"/>
              <a:t>kiệm</a:t>
            </a:r>
            <a:r>
              <a:rPr lang="en-US" sz="2400" dirty="0" smtClean="0"/>
              <a:t> </a:t>
            </a:r>
            <a:r>
              <a:rPr lang="en-US" sz="2400" dirty="0" err="1" smtClean="0"/>
              <a:t>năng</a:t>
            </a:r>
            <a:r>
              <a:rPr lang="en-US" sz="2400" dirty="0" smtClean="0"/>
              <a:t> </a:t>
            </a:r>
            <a:r>
              <a:rPr lang="en-US" sz="2400" dirty="0" err="1" smtClean="0"/>
              <a:t>lượng</a:t>
            </a:r>
            <a:r>
              <a:rPr lang="en-US" sz="2400" dirty="0" smtClean="0"/>
              <a:t> </a:t>
            </a:r>
            <a:r>
              <a:rPr lang="en-US" sz="2400" dirty="0" err="1" smtClean="0"/>
              <a:t>rất</a:t>
            </a:r>
            <a:r>
              <a:rPr lang="en-US" sz="2400" dirty="0" smtClean="0"/>
              <a:t> hay, </a:t>
            </a:r>
            <a:r>
              <a:rPr lang="en-US" sz="2400" dirty="0" err="1" smtClean="0"/>
              <a:t>chúng</a:t>
            </a:r>
            <a:r>
              <a:rPr lang="en-US" sz="2400" dirty="0" smtClean="0"/>
              <a:t> ta </a:t>
            </a:r>
            <a:r>
              <a:rPr lang="en-US" sz="2400" dirty="0" err="1" smtClean="0"/>
              <a:t>hãy</a:t>
            </a:r>
            <a:r>
              <a:rPr lang="en-US" sz="2400" dirty="0" smtClean="0"/>
              <a:t> </a:t>
            </a:r>
            <a:r>
              <a:rPr lang="en-US" sz="2400" dirty="0" err="1" smtClean="0"/>
              <a:t>tham</a:t>
            </a:r>
            <a:r>
              <a:rPr lang="en-US" sz="2400" dirty="0" smtClean="0"/>
              <a:t> </a:t>
            </a:r>
            <a:r>
              <a:rPr lang="en-US" sz="2400" dirty="0" err="1" smtClean="0"/>
              <a:t>khảo</a:t>
            </a:r>
            <a:r>
              <a:rPr lang="en-US" sz="2400" dirty="0" smtClean="0"/>
              <a:t> </a:t>
            </a:r>
            <a:r>
              <a:rPr lang="en-US" sz="2400" dirty="0" err="1" smtClean="0"/>
              <a:t>và</a:t>
            </a:r>
            <a:r>
              <a:rPr lang="en-US" sz="2400" dirty="0" smtClean="0"/>
              <a:t> </a:t>
            </a:r>
            <a:r>
              <a:rPr lang="en-US" sz="2400" dirty="0" err="1" smtClean="0"/>
              <a:t>mua</a:t>
            </a:r>
            <a:r>
              <a:rPr lang="en-US" sz="2400" dirty="0" smtClean="0"/>
              <a:t> </a:t>
            </a:r>
            <a:r>
              <a:rPr lang="en-US" sz="2400" dirty="0" err="1" smtClean="0"/>
              <a:t>nếu</a:t>
            </a:r>
            <a:r>
              <a:rPr lang="en-US" sz="2400" dirty="0" smtClean="0"/>
              <a:t> </a:t>
            </a:r>
            <a:r>
              <a:rPr lang="en-US" sz="2400" dirty="0" err="1" smtClean="0"/>
              <a:t>được</a:t>
            </a:r>
            <a:r>
              <a:rPr lang="en-US" sz="2400" dirty="0" smtClean="0"/>
              <a:t> </a:t>
            </a:r>
            <a:r>
              <a:rPr lang="en-US" sz="2400" dirty="0" err="1" smtClean="0"/>
              <a:t>để</a:t>
            </a:r>
            <a:r>
              <a:rPr lang="en-US" sz="2400" dirty="0" smtClean="0"/>
              <a:t> </a:t>
            </a:r>
            <a:r>
              <a:rPr lang="en-US" sz="2400" dirty="0" err="1" smtClean="0"/>
              <a:t>tiết</a:t>
            </a:r>
            <a:r>
              <a:rPr lang="en-US" sz="2400" dirty="0" smtClean="0"/>
              <a:t> </a:t>
            </a:r>
            <a:r>
              <a:rPr lang="en-US" sz="2400" dirty="0" err="1" smtClean="0"/>
              <a:t>kiệm</a:t>
            </a:r>
            <a:r>
              <a:rPr lang="en-US" sz="2400" dirty="0" smtClean="0"/>
              <a:t> </a:t>
            </a:r>
            <a:r>
              <a:rPr lang="en-US" sz="2400" dirty="0" err="1" smtClean="0"/>
              <a:t>năng</a:t>
            </a:r>
            <a:r>
              <a:rPr lang="en-US" sz="2400" dirty="0" smtClean="0"/>
              <a:t> </a:t>
            </a:r>
            <a:r>
              <a:rPr lang="en-US" sz="2400" dirty="0" err="1" smtClean="0"/>
              <a:t>lượng</a:t>
            </a:r>
            <a:r>
              <a:rPr lang="en-US" sz="2400" dirty="0" smtClean="0"/>
              <a:t>.</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797"/>
            <a:ext cx="4038600" cy="2140803"/>
          </a:xfrm>
          <a:prstGeom prst="rect">
            <a:avLst/>
          </a:prstGeom>
        </p:spPr>
      </p:pic>
      <p:sp>
        <p:nvSpPr>
          <p:cNvPr id="4" name="TextBox 3"/>
          <p:cNvSpPr txBox="1"/>
          <p:nvPr/>
        </p:nvSpPr>
        <p:spPr>
          <a:xfrm>
            <a:off x="0" y="3184312"/>
            <a:ext cx="40386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Đèn</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lồng</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năng</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lượng</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mặt</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trời</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135797"/>
            <a:ext cx="4724400" cy="2048515"/>
          </a:xfrm>
          <a:prstGeom prst="rect">
            <a:avLst/>
          </a:prstGeom>
        </p:spPr>
      </p:pic>
      <p:sp>
        <p:nvSpPr>
          <p:cNvPr id="7" name="TextBox 6"/>
          <p:cNvSpPr txBox="1"/>
          <p:nvPr/>
        </p:nvSpPr>
        <p:spPr>
          <a:xfrm>
            <a:off x="4953000" y="3173140"/>
            <a:ext cx="40386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Bàn</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phím</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không</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dây</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0000"/>
            <a:ext cx="4419600" cy="2209800"/>
          </a:xfrm>
          <a:prstGeom prst="rect">
            <a:avLst/>
          </a:prstGeom>
        </p:spPr>
      </p:pic>
      <p:sp>
        <p:nvSpPr>
          <p:cNvPr id="9" name="TextBox 8"/>
          <p:cNvSpPr txBox="1"/>
          <p:nvPr/>
        </p:nvSpPr>
        <p:spPr>
          <a:xfrm>
            <a:off x="0" y="6044160"/>
            <a:ext cx="40386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Balô</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năng</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lượng</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mặt</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trời</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0" y="3810001"/>
            <a:ext cx="4724400" cy="2234159"/>
          </a:xfrm>
          <a:prstGeom prst="rect">
            <a:avLst/>
          </a:prstGeom>
        </p:spPr>
      </p:pic>
      <p:sp>
        <p:nvSpPr>
          <p:cNvPr id="11" name="TextBox 10"/>
          <p:cNvSpPr txBox="1"/>
          <p:nvPr/>
        </p:nvSpPr>
        <p:spPr>
          <a:xfrm>
            <a:off x="4800600" y="6044160"/>
            <a:ext cx="40386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Loa Bluetooth</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6000259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76200"/>
            <a:ext cx="8686800" cy="584775"/>
          </a:xfrm>
          <a:prstGeom prst="rect">
            <a:avLst/>
          </a:prstGeom>
          <a:noFill/>
        </p:spPr>
        <p:txBody>
          <a:bodyPr wrap="square" rtlCol="0">
            <a:spAutoFit/>
          </a:bodyPr>
          <a:lstStyle/>
          <a:p>
            <a:pPr algn="ctr"/>
            <a:r>
              <a:rPr lang="en-US" sz="3200" dirty="0" err="1" smtClean="0"/>
              <a:t>Các</a:t>
            </a:r>
            <a:r>
              <a:rPr lang="en-US" sz="3200" dirty="0" smtClean="0"/>
              <a:t> </a:t>
            </a:r>
            <a:r>
              <a:rPr lang="en-US" sz="3200" dirty="0" err="1" smtClean="0"/>
              <a:t>hành</a:t>
            </a:r>
            <a:r>
              <a:rPr lang="en-US" sz="3200" dirty="0" smtClean="0"/>
              <a:t> </a:t>
            </a:r>
            <a:r>
              <a:rPr lang="en-US" sz="3200" dirty="0" err="1" smtClean="0"/>
              <a:t>động</a:t>
            </a:r>
            <a:r>
              <a:rPr lang="en-US" sz="3200" dirty="0" smtClean="0"/>
              <a:t> </a:t>
            </a:r>
            <a:r>
              <a:rPr lang="en-US" sz="3200" dirty="0" err="1" smtClean="0"/>
              <a:t>không</a:t>
            </a:r>
            <a:r>
              <a:rPr lang="en-US" sz="3200" dirty="0" smtClean="0"/>
              <a:t> </a:t>
            </a:r>
            <a:r>
              <a:rPr lang="en-US" sz="3200" dirty="0" err="1" smtClean="0"/>
              <a:t>tiết</a:t>
            </a:r>
            <a:r>
              <a:rPr lang="en-US" sz="3200" dirty="0" smtClean="0"/>
              <a:t> </a:t>
            </a:r>
            <a:r>
              <a:rPr lang="en-US" sz="3200" dirty="0" err="1" smtClean="0"/>
              <a:t>kiệm</a:t>
            </a:r>
            <a:r>
              <a:rPr lang="en-US" sz="3200" dirty="0" smtClean="0"/>
              <a:t> </a:t>
            </a:r>
            <a:r>
              <a:rPr lang="en-US" sz="3200" dirty="0" err="1" smtClean="0"/>
              <a:t>năng</a:t>
            </a:r>
            <a:r>
              <a:rPr lang="en-US" sz="3200" dirty="0" smtClean="0"/>
              <a:t> </a:t>
            </a:r>
            <a:r>
              <a:rPr lang="en-US" sz="3200" dirty="0" err="1" smtClean="0"/>
              <a:t>lượng</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4648200" cy="32252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762000"/>
            <a:ext cx="4495800" cy="3225225"/>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639" b="10813"/>
          <a:stretch/>
        </p:blipFill>
        <p:spPr bwMode="auto">
          <a:xfrm>
            <a:off x="0" y="3987225"/>
            <a:ext cx="4648200" cy="287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2836" y="3994152"/>
            <a:ext cx="4495800" cy="2877702"/>
          </a:xfrm>
          <a:prstGeom prst="rect">
            <a:avLst/>
          </a:prstGeom>
        </p:spPr>
      </p:pic>
    </p:spTree>
    <p:extLst>
      <p:ext uri="{BB962C8B-B14F-4D97-AF65-F5344CB8AC3E}">
        <p14:creationId xmlns:p14="http://schemas.microsoft.com/office/powerpoint/2010/main" val="37857554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1000"/>
                                        <p:tgtEl>
                                          <p:spTgt spid="1026"/>
                                        </p:tgtEl>
                                      </p:cBhvr>
                                    </p:animEffect>
                                    <p:anim calcmode="lin" valueType="num">
                                      <p:cBhvr>
                                        <p:cTn id="29" dur="1000" fill="hold"/>
                                        <p:tgtEl>
                                          <p:spTgt spid="1026"/>
                                        </p:tgtEl>
                                        <p:attrNameLst>
                                          <p:attrName>ppt_x</p:attrName>
                                        </p:attrNameLst>
                                      </p:cBhvr>
                                      <p:tavLst>
                                        <p:tav tm="0">
                                          <p:val>
                                            <p:strVal val="#ppt_x"/>
                                          </p:val>
                                        </p:tav>
                                        <p:tav tm="100000">
                                          <p:val>
                                            <p:strVal val="#ppt_x"/>
                                          </p:val>
                                        </p:tav>
                                      </p:tavLst>
                                    </p:anim>
                                    <p:anim calcmode="lin" valueType="num">
                                      <p:cBhvr>
                                        <p:cTn id="3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458200" cy="646331"/>
          </a:xfrm>
          <a:prstGeom prst="rect">
            <a:avLst/>
          </a:prstGeom>
          <a:noFill/>
        </p:spPr>
        <p:txBody>
          <a:bodyPr wrap="square" rtlCol="0">
            <a:spAutoFit/>
          </a:bodyPr>
          <a:lstStyle/>
          <a:p>
            <a:pPr algn="ctr"/>
            <a:r>
              <a:rPr lang="en-US" sz="3600" dirty="0" err="1" smtClean="0"/>
              <a:t>Các</a:t>
            </a:r>
            <a:r>
              <a:rPr lang="en-US" sz="3600" dirty="0" smtClean="0"/>
              <a:t> </a:t>
            </a:r>
            <a:r>
              <a:rPr lang="en-US" sz="3600" dirty="0" err="1" smtClean="0"/>
              <a:t>hành</a:t>
            </a:r>
            <a:r>
              <a:rPr lang="en-US" sz="3600" dirty="0" smtClean="0"/>
              <a:t> </a:t>
            </a:r>
            <a:r>
              <a:rPr lang="en-US" sz="3600" dirty="0" err="1" smtClean="0"/>
              <a:t>động</a:t>
            </a:r>
            <a:r>
              <a:rPr lang="en-US" sz="3600" dirty="0" smtClean="0"/>
              <a:t> </a:t>
            </a:r>
            <a:r>
              <a:rPr lang="en-US" sz="3600" dirty="0" err="1" smtClean="0"/>
              <a:t>tiết</a:t>
            </a:r>
            <a:r>
              <a:rPr lang="en-US" sz="3600" dirty="0" smtClean="0"/>
              <a:t> </a:t>
            </a:r>
            <a:r>
              <a:rPr lang="en-US" sz="3600" dirty="0" err="1" smtClean="0"/>
              <a:t>kiệm</a:t>
            </a:r>
            <a:r>
              <a:rPr lang="en-US" sz="3600" dirty="0" smtClean="0"/>
              <a:t> </a:t>
            </a:r>
            <a:r>
              <a:rPr lang="en-US" sz="3600" dirty="0" err="1" smtClean="0"/>
              <a:t>năng</a:t>
            </a:r>
            <a:r>
              <a:rPr lang="en-US" sz="3600" dirty="0" smtClean="0"/>
              <a:t> </a:t>
            </a:r>
            <a:r>
              <a:rPr lang="en-US" sz="3600" dirty="0" err="1" smtClean="0"/>
              <a:t>lượng</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1" y="951131"/>
            <a:ext cx="4177145" cy="25055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7926" y="944204"/>
            <a:ext cx="4946074" cy="2512505"/>
          </a:xfrm>
          <a:prstGeom prst="rect">
            <a:avLst/>
          </a:prstGeom>
        </p:spPr>
      </p:pic>
      <p:cxnSp>
        <p:nvCxnSpPr>
          <p:cNvPr id="6" name="Straight Connector 5"/>
          <p:cNvCxnSpPr/>
          <p:nvPr/>
        </p:nvCxnSpPr>
        <p:spPr>
          <a:xfrm>
            <a:off x="4419600" y="1219200"/>
            <a:ext cx="990600"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flipV="1">
            <a:off x="4419600" y="1219200"/>
            <a:ext cx="990600"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V="1">
            <a:off x="5430982" y="1562100"/>
            <a:ext cx="990600"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5451764" y="1527464"/>
            <a:ext cx="990600" cy="53340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11397" t="49012" r="61109" b="11386"/>
          <a:stretch/>
        </p:blipFill>
        <p:spPr>
          <a:xfrm>
            <a:off x="1" y="3456709"/>
            <a:ext cx="4197926" cy="3401291"/>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11350" t="9843" r="61096" b="52423"/>
          <a:stretch/>
        </p:blipFill>
        <p:spPr>
          <a:xfrm>
            <a:off x="4197926" y="3456709"/>
            <a:ext cx="4946074" cy="3401291"/>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17" y="-19050"/>
            <a:ext cx="1238250" cy="1238250"/>
          </a:xfrm>
          <a:prstGeom prst="rect">
            <a:avLst/>
          </a:prstGeom>
        </p:spPr>
      </p:pic>
    </p:spTree>
    <p:extLst>
      <p:ext uri="{BB962C8B-B14F-4D97-AF65-F5344CB8AC3E}">
        <p14:creationId xmlns:p14="http://schemas.microsoft.com/office/powerpoint/2010/main" val="13093880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0"/>
            <a:ext cx="8763000" cy="769441"/>
          </a:xfrm>
          <a:prstGeom prst="rect">
            <a:avLst/>
          </a:prstGeom>
          <a:noFill/>
        </p:spPr>
        <p:txBody>
          <a:bodyPr wrap="square" rtlCol="0">
            <a:spAutoFit/>
          </a:bodyPr>
          <a:lstStyle/>
          <a:p>
            <a:pPr algn="ctr"/>
            <a:r>
              <a:rPr lang="en-US" sz="4400" dirty="0" err="1" smtClean="0"/>
              <a:t>Vì</a:t>
            </a:r>
            <a:r>
              <a:rPr lang="en-US" sz="4400" dirty="0" smtClean="0"/>
              <a:t> </a:t>
            </a:r>
            <a:r>
              <a:rPr lang="en-US" sz="4400" dirty="0" err="1" smtClean="0"/>
              <a:t>trái</a:t>
            </a:r>
            <a:r>
              <a:rPr lang="en-US" sz="4400" dirty="0" smtClean="0"/>
              <a:t> </a:t>
            </a:r>
            <a:r>
              <a:rPr lang="en-US" sz="4400" dirty="0" err="1" smtClean="0"/>
              <a:t>đất</a:t>
            </a:r>
            <a:r>
              <a:rPr lang="en-US" sz="4400" dirty="0" smtClean="0"/>
              <a:t>, </a:t>
            </a:r>
            <a:r>
              <a:rPr lang="en-US" sz="4400" dirty="0" err="1" smtClean="0"/>
              <a:t>hãy</a:t>
            </a:r>
            <a:r>
              <a:rPr lang="en-US" sz="4400" dirty="0" smtClean="0"/>
              <a:t> </a:t>
            </a:r>
            <a:r>
              <a:rPr lang="en-US" sz="4400" dirty="0" err="1" smtClean="0"/>
              <a:t>tiết</a:t>
            </a:r>
            <a:r>
              <a:rPr lang="en-US" sz="4400" dirty="0" smtClean="0"/>
              <a:t> </a:t>
            </a:r>
            <a:r>
              <a:rPr lang="en-US" sz="4400" dirty="0" err="1" smtClean="0"/>
              <a:t>kiệm</a:t>
            </a:r>
            <a:r>
              <a:rPr lang="en-US" sz="4400" dirty="0" smtClean="0"/>
              <a:t> </a:t>
            </a:r>
            <a:r>
              <a:rPr lang="en-US" sz="4400" dirty="0" err="1" smtClean="0"/>
              <a:t>năng</a:t>
            </a:r>
            <a:r>
              <a:rPr lang="en-US" sz="4400" dirty="0" smtClean="0"/>
              <a:t> </a:t>
            </a:r>
            <a:r>
              <a:rPr lang="en-US" sz="4400" dirty="0" err="1" smtClean="0"/>
              <a:t>lượng</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609600"/>
            <a:ext cx="7010400" cy="4538472"/>
          </a:xfrm>
          <a:prstGeom prst="rect">
            <a:avLst/>
          </a:prstGeom>
        </p:spPr>
      </p:pic>
    </p:spTree>
    <p:extLst>
      <p:ext uri="{BB962C8B-B14F-4D97-AF65-F5344CB8AC3E}">
        <p14:creationId xmlns:p14="http://schemas.microsoft.com/office/powerpoint/2010/main" val="726679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0"/>
            <a:ext cx="9144000" cy="2585323"/>
          </a:xfrm>
          <a:prstGeom prst="rect">
            <a:avLst/>
          </a:prstGeom>
          <a:noFill/>
        </p:spPr>
        <p:txBody>
          <a:bodyPr wrap="square" rtlCol="0">
            <a:spAutoFit/>
          </a:bodyPr>
          <a:lstStyle/>
          <a:p>
            <a:pPr algn="ctr"/>
            <a:r>
              <a:rPr lang="en-US" sz="5400" dirty="0" err="1" smtClean="0"/>
              <a:t>Cảm</a:t>
            </a:r>
            <a:r>
              <a:rPr lang="en-US" sz="5400" dirty="0" smtClean="0"/>
              <a:t> </a:t>
            </a:r>
            <a:r>
              <a:rPr lang="en-US" sz="5400" dirty="0" err="1" smtClean="0"/>
              <a:t>ơn</a:t>
            </a:r>
            <a:r>
              <a:rPr lang="en-US" sz="5400" dirty="0" smtClean="0"/>
              <a:t> </a:t>
            </a:r>
            <a:r>
              <a:rPr lang="en-US" sz="5400" dirty="0" err="1" smtClean="0"/>
              <a:t>quý</a:t>
            </a:r>
            <a:r>
              <a:rPr lang="en-US" sz="5400" dirty="0" smtClean="0"/>
              <a:t> ban </a:t>
            </a:r>
            <a:r>
              <a:rPr lang="en-US" sz="5400" dirty="0" err="1" smtClean="0"/>
              <a:t>giám</a:t>
            </a:r>
            <a:r>
              <a:rPr lang="en-US" sz="5400" dirty="0"/>
              <a:t> </a:t>
            </a:r>
            <a:r>
              <a:rPr lang="en-US" sz="5400" dirty="0" err="1" smtClean="0"/>
              <a:t>khảo</a:t>
            </a:r>
            <a:r>
              <a:rPr lang="en-US" sz="5400" dirty="0" smtClean="0"/>
              <a:t> </a:t>
            </a:r>
            <a:r>
              <a:rPr lang="en-US" sz="5400" dirty="0" err="1" smtClean="0"/>
              <a:t>đã</a:t>
            </a:r>
            <a:r>
              <a:rPr lang="en-US" sz="5400" dirty="0" smtClean="0"/>
              <a:t> </a:t>
            </a:r>
            <a:r>
              <a:rPr lang="en-US" sz="5400" dirty="0" err="1" smtClean="0"/>
              <a:t>chú</a:t>
            </a:r>
            <a:r>
              <a:rPr lang="en-US" sz="5400" dirty="0" smtClean="0"/>
              <a:t> ý </a:t>
            </a:r>
            <a:r>
              <a:rPr lang="en-US" sz="5400" dirty="0" err="1" smtClean="0"/>
              <a:t>theo</a:t>
            </a:r>
            <a:r>
              <a:rPr lang="en-US" sz="5400" dirty="0" smtClean="0"/>
              <a:t> </a:t>
            </a:r>
            <a:r>
              <a:rPr lang="en-US" sz="5400" dirty="0" err="1" smtClean="0"/>
              <a:t>dõi</a:t>
            </a:r>
            <a:r>
              <a:rPr lang="en-US" sz="5400" dirty="0" smtClean="0"/>
              <a:t>, </a:t>
            </a:r>
            <a:r>
              <a:rPr lang="en-US" sz="5400" dirty="0" err="1" smtClean="0"/>
              <a:t>xin</a:t>
            </a:r>
            <a:r>
              <a:rPr lang="en-US" sz="5400" dirty="0" smtClean="0"/>
              <a:t> </a:t>
            </a:r>
            <a:r>
              <a:rPr lang="en-US" sz="5400" dirty="0" err="1" smtClean="0"/>
              <a:t>trân</a:t>
            </a:r>
            <a:r>
              <a:rPr lang="en-US" sz="5400" dirty="0" smtClean="0"/>
              <a:t> </a:t>
            </a:r>
            <a:r>
              <a:rPr lang="en-US" sz="5400" dirty="0" err="1" smtClean="0"/>
              <a:t>trọng</a:t>
            </a:r>
            <a:r>
              <a:rPr lang="en-US" sz="5400" dirty="0" smtClean="0"/>
              <a:t> </a:t>
            </a:r>
            <a:r>
              <a:rPr lang="en-US" sz="5400" dirty="0" err="1" smtClean="0"/>
              <a:t>kính</a:t>
            </a:r>
            <a:r>
              <a:rPr lang="en-US" sz="5400" dirty="0" smtClean="0"/>
              <a:t> </a:t>
            </a:r>
            <a:r>
              <a:rPr lang="en-US" sz="5400" dirty="0" err="1" smtClean="0"/>
              <a:t>chào</a:t>
            </a:r>
            <a:r>
              <a:rPr lang="en-US" sz="5400" dirty="0" smtClean="0"/>
              <a:t> !!!</a:t>
            </a:r>
            <a:endParaRPr lang="en-US" sz="5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347323"/>
            <a:ext cx="4948576" cy="3338513"/>
          </a:xfrm>
          <a:prstGeom prst="rect">
            <a:avLst/>
          </a:prstGeom>
        </p:spPr>
      </p:pic>
    </p:spTree>
    <p:extLst>
      <p:ext uri="{BB962C8B-B14F-4D97-AF65-F5344CB8AC3E}">
        <p14:creationId xmlns:p14="http://schemas.microsoft.com/office/powerpoint/2010/main" val="357610342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73</TotalTime>
  <Words>244</Words>
  <Application>Microsoft Office PowerPoint</Application>
  <PresentationFormat>On-screen Show (4:3)</PresentationFormat>
  <Paragraphs>18</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VTS</dc:creator>
  <cp:lastModifiedBy>User</cp:lastModifiedBy>
  <cp:revision>10</cp:revision>
  <dcterms:created xsi:type="dcterms:W3CDTF">2015-11-25T01:28:06Z</dcterms:created>
  <dcterms:modified xsi:type="dcterms:W3CDTF">2017-01-19T11:25:07Z</dcterms:modified>
</cp:coreProperties>
</file>